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73" r:id="rId4"/>
    <p:sldId id="258" r:id="rId5"/>
    <p:sldId id="274" r:id="rId6"/>
    <p:sldId id="275" r:id="rId7"/>
    <p:sldId id="276" r:id="rId8"/>
    <p:sldId id="277" r:id="rId9"/>
    <p:sldId id="279" r:id="rId10"/>
    <p:sldId id="278" r:id="rId11"/>
    <p:sldId id="265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6"/>
  </p:normalViewPr>
  <p:slideViewPr>
    <p:cSldViewPr snapToGrid="0" snapToObjects="1">
      <p:cViewPr varScale="1">
        <p:scale>
          <a:sx n="101" d="100"/>
          <a:sy n="101" d="100"/>
        </p:scale>
        <p:origin x="10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Мы хотим, чтобы на нашем мероприятии вы могли найти людей, которые ВНЕЗАПНО заинтересуются вашим исследованием</a:t>
            </a:r>
            <a:endParaRPr dirty="0"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5704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6401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Мы хотим, чтобы на нашем мероприятии вы могли найти людей, которые ВНЕЗАПНО заинтересуются вашим исследованием</a:t>
            </a:r>
            <a:endParaRPr dirty="0"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8335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Мы хотим, чтобы на нашем мероприятии вы могли найти людей, которые ВНЕЗАПНО заинтересуются вашим исследованием</a:t>
            </a:r>
            <a:endParaRPr dirty="0"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8686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Мы хотим, чтобы на нашем мероприятии вы могли найти людей, которые ВНЕЗАПНО заинтересуются вашим исследованием</a:t>
            </a:r>
            <a:endParaRPr dirty="0"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0009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Мы хотим, чтобы на нашем мероприятии вы могли найти людей, которые ВНЕЗАПНО заинтересуются вашим исследованием</a:t>
            </a:r>
            <a:endParaRPr dirty="0"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9590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Мы хотим, чтобы на нашем мероприятии вы могли найти людей, которые ВНЕЗАПНО заинтересуются вашим исследованием</a:t>
            </a:r>
            <a:endParaRPr dirty="0"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4265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3"/>
          <p:cNvPicPr preferRelativeResize="0"/>
          <p:nvPr/>
        </p:nvPicPr>
        <p:blipFill rotWithShape="1">
          <a:blip r:embed="rId3">
            <a:alphaModFix/>
          </a:blip>
          <a:srcRect t="89767"/>
          <a:stretch/>
        </p:blipFill>
        <p:spPr>
          <a:xfrm>
            <a:off x="140614" y="6156251"/>
            <a:ext cx="11910773" cy="701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/>
          <p:cNvPicPr preferRelativeResize="0"/>
          <p:nvPr/>
        </p:nvPicPr>
        <p:blipFill rotWithShape="1">
          <a:blip r:embed="rId3">
            <a:alphaModFix/>
          </a:blip>
          <a:srcRect t="89767"/>
          <a:stretch/>
        </p:blipFill>
        <p:spPr>
          <a:xfrm flipH="1">
            <a:off x="140613" y="23702"/>
            <a:ext cx="11910773" cy="70174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E9DAAAD-58F1-4144-B7F7-7A159E3522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3341A2B-0FB0-D84F-883A-5EB3307C5C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Google Shape;84;p13">
            <a:extLst>
              <a:ext uri="{FF2B5EF4-FFF2-40B4-BE49-F238E27FC236}">
                <a16:creationId xmlns:a16="http://schemas.microsoft.com/office/drawing/2014/main" id="{4A4D7888-80BA-2747-885B-877CF4BDF164}"/>
              </a:ext>
            </a:extLst>
          </p:cNvPr>
          <p:cNvSpPr txBox="1">
            <a:spLocks/>
          </p:cNvSpPr>
          <p:nvPr/>
        </p:nvSpPr>
        <p:spPr>
          <a:xfrm>
            <a:off x="1524000" y="1861699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Font typeface="Arial"/>
              <a:buNone/>
            </a:pPr>
            <a:r>
              <a:rPr lang="ru-RU" b="1">
                <a:latin typeface="Arial"/>
                <a:ea typeface="Arial"/>
                <a:cs typeface="Arial"/>
                <a:sym typeface="Arial"/>
              </a:rPr>
              <a:t>Научные бои: Вышка</a:t>
            </a:r>
            <a:endParaRPr lang="ru-RU" dirty="0"/>
          </a:p>
        </p:txBody>
      </p:sp>
      <p:sp>
        <p:nvSpPr>
          <p:cNvPr id="12" name="Google Shape;85;p13">
            <a:extLst>
              <a:ext uri="{FF2B5EF4-FFF2-40B4-BE49-F238E27FC236}">
                <a16:creationId xmlns:a16="http://schemas.microsoft.com/office/drawing/2014/main" id="{BC578207-1813-2A48-AA15-3FC1DABF8793}"/>
              </a:ext>
            </a:extLst>
          </p:cNvPr>
          <p:cNvSpPr txBox="1">
            <a:spLocks/>
          </p:cNvSpPr>
          <p:nvPr/>
        </p:nvSpPr>
        <p:spPr>
          <a:xfrm>
            <a:off x="1524000" y="426524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ru-RU"/>
              <a:t>Или как превратить научпоп в научрок?</a:t>
            </a:r>
            <a:endParaRPr lang="ru-RU" dirty="0"/>
          </a:p>
        </p:txBody>
      </p:sp>
      <p:pic>
        <p:nvPicPr>
          <p:cNvPr id="13" name="Google Shape;88;p13">
            <a:extLst>
              <a:ext uri="{FF2B5EF4-FFF2-40B4-BE49-F238E27FC236}">
                <a16:creationId xmlns:a16="http://schemas.microsoft.com/office/drawing/2014/main" id="{0A6100C0-DB11-D447-898E-D4A6C98BB0E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52552" y="1600200"/>
            <a:ext cx="1486895" cy="14243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838200" y="3346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ru-RU" dirty="0">
                <a:latin typeface="Arial"/>
                <a:ea typeface="Arial"/>
                <a:cs typeface="Arial"/>
                <a:sym typeface="Arial"/>
              </a:rPr>
              <a:t>Как создать свой </a:t>
            </a:r>
            <a:r>
              <a:rPr lang="ru-RU" dirty="0" err="1">
                <a:latin typeface="Arial"/>
                <a:ea typeface="Arial"/>
                <a:cs typeface="Arial"/>
                <a:sym typeface="Arial"/>
              </a:rPr>
              <a:t>научпоп</a:t>
            </a:r>
            <a:r>
              <a:rPr lang="ru-RU" dirty="0">
                <a:latin typeface="Arial"/>
                <a:ea typeface="Arial"/>
                <a:cs typeface="Arial"/>
                <a:sym typeface="Arial"/>
              </a:rPr>
              <a:t> проект? 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14"/>
          <p:cNvPicPr preferRelativeResize="0"/>
          <p:nvPr/>
        </p:nvPicPr>
        <p:blipFill rotWithShape="1">
          <a:blip r:embed="rId3">
            <a:alphaModFix/>
          </a:blip>
          <a:srcRect t="89767"/>
          <a:stretch/>
        </p:blipFill>
        <p:spPr>
          <a:xfrm>
            <a:off x="140614" y="6156251"/>
            <a:ext cx="11910773" cy="701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 rotWithShape="1">
          <a:blip r:embed="rId3">
            <a:alphaModFix/>
          </a:blip>
          <a:srcRect t="89767"/>
          <a:stretch/>
        </p:blipFill>
        <p:spPr>
          <a:xfrm flipH="1">
            <a:off x="140613" y="23702"/>
            <a:ext cx="11910773" cy="7017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6ABA016-80CC-A146-8026-A2E02D4BE57E}"/>
              </a:ext>
            </a:extLst>
          </p:cNvPr>
          <p:cNvSpPr/>
          <p:nvPr/>
        </p:nvSpPr>
        <p:spPr>
          <a:xfrm>
            <a:off x="939800" y="1557229"/>
            <a:ext cx="99949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400" dirty="0"/>
              <a:t>Осознайте формат (ознакомьтесь с уже имеющимися проектами, создайте образ своей идеи, чем она отличается от других)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/>
              <a:t>Подумайте, будет ли это разовым событием или серией мероприятий?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/>
              <a:t>Пропишите идею и цели проекта, обозначьте ЦА.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/>
              <a:t>Соберите инициативную команду:</a:t>
            </a:r>
            <a:br>
              <a:rPr lang="en-US" sz="2400" dirty="0"/>
            </a:br>
            <a:r>
              <a:rPr lang="en-US" sz="2400" dirty="0"/>
              <a:t>min</a:t>
            </a:r>
            <a:r>
              <a:rPr lang="ru-RU" sz="2400" dirty="0"/>
              <a:t>: координатор, ассистент, </a:t>
            </a:r>
            <a:r>
              <a:rPr lang="en-US" sz="2400" dirty="0" err="1"/>
              <a:t>pr</a:t>
            </a:r>
            <a:r>
              <a:rPr lang="ru-RU" sz="2400" dirty="0"/>
              <a:t> + ведущий</a:t>
            </a:r>
            <a:br>
              <a:rPr lang="ru-RU" sz="2400" dirty="0"/>
            </a:br>
            <a:r>
              <a:rPr lang="en-US" sz="2400" dirty="0"/>
              <a:t>max</a:t>
            </a:r>
            <a:r>
              <a:rPr lang="ru-RU" sz="2400" dirty="0"/>
              <a:t>: +</a:t>
            </a:r>
            <a:r>
              <a:rPr lang="en-US" sz="2400" dirty="0"/>
              <a:t>event-</a:t>
            </a:r>
            <a:r>
              <a:rPr lang="ru-RU" sz="2400" dirty="0"/>
              <a:t>менеджер, тренер, </a:t>
            </a:r>
            <a:r>
              <a:rPr lang="ru-RU" sz="2400" dirty="0" err="1"/>
              <a:t>тех.команда</a:t>
            </a:r>
            <a:endParaRPr lang="ru-RU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/>
              <a:t>Найдите спонсоров (как может помочь университет, какие компании вкладываются в молодых ученых)</a:t>
            </a:r>
          </a:p>
          <a:p>
            <a:endParaRPr lang="ru-RU" sz="2400" dirty="0"/>
          </a:p>
          <a:p>
            <a:r>
              <a:rPr lang="en" sz="2400" dirty="0">
                <a:solidFill>
                  <a:schemeClr val="accent1"/>
                </a:solidFill>
              </a:rPr>
              <a:t>https://</a:t>
            </a:r>
            <a:r>
              <a:rPr lang="en" sz="2400" dirty="0" err="1">
                <a:solidFill>
                  <a:schemeClr val="accent1"/>
                </a:solidFill>
              </a:rPr>
              <a:t>evolutionfund.ru</a:t>
            </a:r>
            <a:r>
              <a:rPr lang="en" sz="2400" dirty="0">
                <a:solidFill>
                  <a:schemeClr val="accent1"/>
                </a:solidFill>
              </a:rPr>
              <a:t>/uploads/files/</a:t>
            </a:r>
            <a:r>
              <a:rPr lang="en" sz="2400" dirty="0" err="1">
                <a:solidFill>
                  <a:schemeClr val="accent1"/>
                </a:solidFill>
              </a:rPr>
              <a:t>metod</a:t>
            </a:r>
            <a:r>
              <a:rPr lang="en" sz="2400" dirty="0">
                <a:solidFill>
                  <a:schemeClr val="accent1"/>
                </a:solidFill>
              </a:rPr>
              <a:t>/</a:t>
            </a:r>
            <a:r>
              <a:rPr lang="en" sz="2400" dirty="0" err="1">
                <a:solidFill>
                  <a:schemeClr val="accent1"/>
                </a:solidFill>
              </a:rPr>
              <a:t>evolution_manual.pdf</a:t>
            </a:r>
            <a:endParaRPr lang="ru-RU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325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259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259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Google Shape;166;p22"/>
          <p:cNvPicPr preferRelativeResize="0"/>
          <p:nvPr/>
        </p:nvPicPr>
        <p:blipFill rotWithShape="1">
          <a:blip r:embed="rId3">
            <a:alphaModFix/>
          </a:blip>
          <a:srcRect t="89767"/>
          <a:stretch/>
        </p:blipFill>
        <p:spPr>
          <a:xfrm>
            <a:off x="140614" y="6156251"/>
            <a:ext cx="11910773" cy="701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2"/>
          <p:cNvPicPr preferRelativeResize="0"/>
          <p:nvPr/>
        </p:nvPicPr>
        <p:blipFill rotWithShape="1">
          <a:blip r:embed="rId3">
            <a:alphaModFix/>
          </a:blip>
          <a:srcRect t="89767"/>
          <a:stretch/>
        </p:blipFill>
        <p:spPr>
          <a:xfrm flipH="1">
            <a:off x="140613" y="23702"/>
            <a:ext cx="11910773" cy="701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2"/>
          <p:cNvPicPr preferRelativeResize="0"/>
          <p:nvPr/>
        </p:nvPicPr>
        <p:blipFill rotWithShape="1">
          <a:blip r:embed="rId4">
            <a:alphaModFix/>
          </a:blip>
          <a:srcRect r="57155" b="42364"/>
          <a:stretch/>
        </p:blipFill>
        <p:spPr>
          <a:xfrm>
            <a:off x="0" y="463476"/>
            <a:ext cx="5990177" cy="519759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1C3F160-9F39-4840-A8EE-EFDC7149B360}"/>
              </a:ext>
            </a:extLst>
          </p:cNvPr>
          <p:cNvSpPr txBox="1"/>
          <p:nvPr/>
        </p:nvSpPr>
        <p:spPr>
          <a:xfrm>
            <a:off x="5532976" y="1825625"/>
            <a:ext cx="665902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Контакты:</a:t>
            </a:r>
            <a:endParaRPr lang="en-US" sz="2000" b="1" dirty="0"/>
          </a:p>
          <a:p>
            <a:r>
              <a:rPr lang="ru-RU" sz="2000" dirty="0"/>
              <a:t>Григорий Банников (координатор НБ)</a:t>
            </a:r>
          </a:p>
          <a:p>
            <a:r>
              <a:rPr lang="en" sz="2000" i="1" dirty="0" err="1"/>
              <a:t>vk.com</a:t>
            </a:r>
            <a:r>
              <a:rPr lang="en" sz="2000" i="1" dirty="0"/>
              <a:t>/id110248399</a:t>
            </a:r>
            <a:endParaRPr lang="ru-RU" sz="2000" i="1" dirty="0"/>
          </a:p>
          <a:p>
            <a:r>
              <a:rPr lang="ru-RU" sz="2000" dirty="0"/>
              <a:t>София Фомичева (</a:t>
            </a:r>
            <a:r>
              <a:rPr lang="en-US" sz="2000" dirty="0"/>
              <a:t>event-</a:t>
            </a:r>
            <a:r>
              <a:rPr lang="ru-RU" sz="2000" dirty="0"/>
              <a:t>менеджер НБ) </a:t>
            </a:r>
            <a:br>
              <a:rPr lang="en-US" sz="2000" dirty="0"/>
            </a:br>
            <a:r>
              <a:rPr lang="en-US" sz="2000" i="1" dirty="0" err="1"/>
              <a:t>vk.com</a:t>
            </a:r>
            <a:r>
              <a:rPr lang="en-US" sz="2000" i="1" dirty="0"/>
              <a:t>/frank1s</a:t>
            </a:r>
            <a:endParaRPr lang="ru-RU" sz="2000" i="1" dirty="0"/>
          </a:p>
          <a:p>
            <a:endParaRPr lang="ru-RU" sz="2000" dirty="0"/>
          </a:p>
          <a:p>
            <a:r>
              <a:rPr lang="ru-RU" sz="2000" b="1" dirty="0"/>
              <a:t>Сайт </a:t>
            </a:r>
            <a:r>
              <a:rPr lang="en" sz="2000" dirty="0"/>
              <a:t>https://</a:t>
            </a:r>
            <a:r>
              <a:rPr lang="en" sz="2000" dirty="0" err="1"/>
              <a:t>nb.hse.ru</a:t>
            </a:r>
            <a:endParaRPr lang="en" sz="2000" dirty="0"/>
          </a:p>
          <a:p>
            <a:r>
              <a:rPr lang="ru-RU" sz="2000" b="1" dirty="0"/>
              <a:t>ВК</a:t>
            </a:r>
            <a:r>
              <a:rPr lang="ru-RU" sz="2000" dirty="0"/>
              <a:t> </a:t>
            </a:r>
            <a:r>
              <a:rPr lang="en" sz="2000" dirty="0"/>
              <a:t>https://</a:t>
            </a:r>
            <a:r>
              <a:rPr lang="en" sz="2000" dirty="0" err="1"/>
              <a:t>vk.com</a:t>
            </a:r>
            <a:r>
              <a:rPr lang="en" sz="2000" dirty="0"/>
              <a:t>/</a:t>
            </a:r>
            <a:r>
              <a:rPr lang="en" sz="2000" dirty="0" err="1"/>
              <a:t>nbhseuniversity</a:t>
            </a:r>
            <a:endParaRPr lang="en" sz="2000" dirty="0"/>
          </a:p>
          <a:p>
            <a:r>
              <a:rPr lang="ru-RU" sz="2000" b="1" dirty="0"/>
              <a:t>ФБ</a:t>
            </a:r>
            <a:r>
              <a:rPr lang="ru-RU" sz="2000" dirty="0"/>
              <a:t> </a:t>
            </a:r>
            <a:r>
              <a:rPr lang="en" sz="2000" dirty="0"/>
              <a:t>https://</a:t>
            </a:r>
            <a:r>
              <a:rPr lang="en" sz="2000" dirty="0" err="1"/>
              <a:t>www.facebook.com</a:t>
            </a:r>
            <a:r>
              <a:rPr lang="en" sz="2000" dirty="0"/>
              <a:t>/</a:t>
            </a:r>
            <a:r>
              <a:rPr lang="en" sz="2000" dirty="0" err="1"/>
              <a:t>nbhseuniversity</a:t>
            </a:r>
            <a:r>
              <a:rPr lang="en" sz="2000" dirty="0"/>
              <a:t>/</a:t>
            </a:r>
          </a:p>
          <a:p>
            <a:r>
              <a:rPr lang="ru-RU" sz="2000" b="1" dirty="0"/>
              <a:t>Почта</a:t>
            </a:r>
            <a:r>
              <a:rPr lang="ru-RU" sz="2000" dirty="0"/>
              <a:t> </a:t>
            </a:r>
            <a:r>
              <a:rPr lang="en" sz="2000" dirty="0" err="1"/>
              <a:t>sciencebattles@gmail.com</a:t>
            </a:r>
            <a:endParaRPr lang="en" sz="2000" dirty="0"/>
          </a:p>
          <a:p>
            <a:r>
              <a:rPr lang="ru-RU" dirty="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838200" y="3346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ru-RU" dirty="0">
                <a:latin typeface="Arial"/>
                <a:ea typeface="Arial"/>
                <a:cs typeface="Arial"/>
                <a:sym typeface="Arial"/>
              </a:rPr>
              <a:t>Научные бои: Вышка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1"/>
          </p:nvPr>
        </p:nvSpPr>
        <p:spPr>
          <a:xfrm>
            <a:off x="746760" y="1467168"/>
            <a:ext cx="5908250" cy="448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&gt; </a:t>
            </a:r>
            <a:r>
              <a:rPr lang="ru-RU" sz="2400" dirty="0">
                <a:latin typeface="Arial"/>
                <a:ea typeface="Arial"/>
                <a:cs typeface="Arial"/>
                <a:sym typeface="Arial"/>
              </a:rPr>
              <a:t>Для студентов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ru-RU" sz="2400" dirty="0">
                <a:latin typeface="Arial"/>
                <a:ea typeface="Arial"/>
                <a:cs typeface="Arial"/>
                <a:sym typeface="Arial"/>
              </a:rPr>
              <a:t>преподавателей Вышки, молодых ученых и просто увлекающихся наукой людей, которые хотят интересно и провести время с пользой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ru-RU" sz="2400" dirty="0"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2400" dirty="0">
                <a:latin typeface="Arial"/>
                <a:ea typeface="Arial"/>
                <a:cs typeface="Arial"/>
                <a:sym typeface="Arial"/>
              </a:rPr>
            </a:br>
            <a:endParaRPr lang="en-US"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&gt; </a:t>
            </a:r>
            <a:r>
              <a:rPr lang="ru-RU" sz="2400" dirty="0">
                <a:latin typeface="Arial"/>
                <a:ea typeface="Arial"/>
                <a:cs typeface="Arial"/>
                <a:sym typeface="Arial"/>
              </a:rPr>
              <a:t>Научные Бои: Вышка – это мероприятие, которое формирует </a:t>
            </a:r>
            <a:r>
              <a:rPr lang="ru-RU" sz="2400" dirty="0" err="1">
                <a:latin typeface="Arial"/>
                <a:ea typeface="Arial"/>
                <a:cs typeface="Arial"/>
                <a:sym typeface="Arial"/>
              </a:rPr>
              <a:t>комьюнити</a:t>
            </a:r>
            <a:r>
              <a:rPr lang="ru-RU" sz="2400" dirty="0">
                <a:latin typeface="Arial"/>
                <a:ea typeface="Arial"/>
                <a:cs typeface="Arial"/>
                <a:sym typeface="Arial"/>
              </a:rPr>
              <a:t> людей с интересом к научным знаниям, в отличие от разовых лекций и других </a:t>
            </a:r>
            <a:r>
              <a:rPr lang="ru-RU" sz="2400" dirty="0" err="1">
                <a:latin typeface="Arial"/>
                <a:ea typeface="Arial"/>
                <a:cs typeface="Arial"/>
                <a:sym typeface="Arial"/>
              </a:rPr>
              <a:t>научпоп</a:t>
            </a:r>
            <a:r>
              <a:rPr lang="ru-RU" sz="2400" dirty="0">
                <a:latin typeface="Arial"/>
                <a:ea typeface="Arial"/>
                <a:cs typeface="Arial"/>
                <a:sym typeface="Arial"/>
              </a:rPr>
              <a:t> мероприятий.</a:t>
            </a:r>
            <a:endParaRPr sz="2400" dirty="0"/>
          </a:p>
        </p:txBody>
      </p:sp>
      <p:pic>
        <p:nvPicPr>
          <p:cNvPr id="95" name="Google Shape;95;p14"/>
          <p:cNvPicPr preferRelativeResize="0"/>
          <p:nvPr/>
        </p:nvPicPr>
        <p:blipFill rotWithShape="1">
          <a:blip r:embed="rId3">
            <a:alphaModFix/>
          </a:blip>
          <a:srcRect t="89767"/>
          <a:stretch/>
        </p:blipFill>
        <p:spPr>
          <a:xfrm>
            <a:off x="140614" y="6156251"/>
            <a:ext cx="11910773" cy="701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 rotWithShape="1">
          <a:blip r:embed="rId3">
            <a:alphaModFix/>
          </a:blip>
          <a:srcRect t="89767"/>
          <a:stretch/>
        </p:blipFill>
        <p:spPr>
          <a:xfrm flipH="1">
            <a:off x="140613" y="23702"/>
            <a:ext cx="11910773" cy="701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 rotWithShape="1">
          <a:blip r:embed="rId4">
            <a:alphaModFix/>
          </a:blip>
          <a:srcRect l="7622" t="8987" r="3139" b="-1014"/>
          <a:stretch/>
        </p:blipFill>
        <p:spPr>
          <a:xfrm>
            <a:off x="6746450" y="1497648"/>
            <a:ext cx="4956144" cy="3408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838200" y="3346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ru-RU" dirty="0">
                <a:latin typeface="Arial"/>
                <a:ea typeface="Arial"/>
                <a:cs typeface="Arial"/>
                <a:sym typeface="Arial"/>
              </a:rPr>
              <a:t>Формат 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14"/>
          <p:cNvPicPr preferRelativeResize="0"/>
          <p:nvPr/>
        </p:nvPicPr>
        <p:blipFill rotWithShape="1">
          <a:blip r:embed="rId3">
            <a:alphaModFix/>
          </a:blip>
          <a:srcRect t="89767"/>
          <a:stretch/>
        </p:blipFill>
        <p:spPr>
          <a:xfrm>
            <a:off x="140614" y="6156251"/>
            <a:ext cx="11910773" cy="701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 rotWithShape="1">
          <a:blip r:embed="rId3">
            <a:alphaModFix/>
          </a:blip>
          <a:srcRect t="89767"/>
          <a:stretch/>
        </p:blipFill>
        <p:spPr>
          <a:xfrm flipH="1">
            <a:off x="140613" y="23702"/>
            <a:ext cx="11910773" cy="7017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6ABA016-80CC-A146-8026-A2E02D4BE57E}"/>
              </a:ext>
            </a:extLst>
          </p:cNvPr>
          <p:cNvSpPr/>
          <p:nvPr/>
        </p:nvSpPr>
        <p:spPr>
          <a:xfrm>
            <a:off x="965200" y="1328629"/>
            <a:ext cx="999490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/>
              <a:t> </a:t>
            </a:r>
            <a:r>
              <a:rPr lang="ru-RU" sz="2400" dirty="0"/>
              <a:t>5 мероприятий в год (4 полуфинала, 1 финал)</a:t>
            </a:r>
            <a:br>
              <a:rPr lang="ru-RU" sz="2400" dirty="0"/>
            </a:br>
            <a:endParaRPr lang="ru-RU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/>
              <a:t>4 участников-студентов, презентующих свои исследования</a:t>
            </a:r>
          </a:p>
          <a:p>
            <a:endParaRPr lang="ru-RU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/>
              <a:t>10 минут на выступление каждого + 7 минут на вопросы аудитории</a:t>
            </a:r>
          </a:p>
          <a:p>
            <a:endParaRPr lang="ru-RU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err="1"/>
              <a:t>Интерактив</a:t>
            </a:r>
            <a:r>
              <a:rPr lang="ru-RU" sz="2400" dirty="0"/>
              <a:t> в промежутках между выступлениями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/>
              <a:t>В конце голосованием зала и жюри определяется победитель</a:t>
            </a:r>
            <a:br>
              <a:rPr lang="ru-RU" sz="2400" dirty="0"/>
            </a:br>
            <a:endParaRPr lang="ru-RU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/>
              <a:t>Победитель финальных Научных Боев получает </a:t>
            </a:r>
            <a:r>
              <a:rPr lang="ru-RU" sz="2400" dirty="0" err="1"/>
              <a:t>тревел</a:t>
            </a:r>
            <a:r>
              <a:rPr lang="ru-RU" sz="2400" dirty="0"/>
              <a:t>-грант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sz="2400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1418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ru-RU" dirty="0">
                <a:latin typeface="Arial"/>
                <a:ea typeface="Arial"/>
                <a:cs typeface="Arial"/>
                <a:sym typeface="Arial"/>
              </a:rPr>
              <a:t>Научные Бои: Вышка  </a:t>
            </a:r>
            <a:endParaRPr dirty="0"/>
          </a:p>
        </p:txBody>
      </p:sp>
      <p:sp>
        <p:nvSpPr>
          <p:cNvPr id="103" name="Google Shape;103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392684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itchFamily="2" charset="2"/>
              <a:buChar char="Ø"/>
            </a:pPr>
            <a:r>
              <a:rPr lang="ru-RU" dirty="0">
                <a:latin typeface="Arial"/>
                <a:ea typeface="Arial"/>
                <a:cs typeface="Arial"/>
                <a:sym typeface="Arial"/>
              </a:rPr>
              <a:t>Миссия: создание </a:t>
            </a:r>
            <a:r>
              <a:rPr lang="ru-RU" dirty="0" err="1">
                <a:latin typeface="Arial"/>
                <a:ea typeface="Arial"/>
                <a:cs typeface="Arial"/>
                <a:sym typeface="Arial"/>
              </a:rPr>
              <a:t>коммьюнити</a:t>
            </a:r>
            <a:r>
              <a:rPr lang="ru-RU" dirty="0">
                <a:latin typeface="Arial"/>
                <a:ea typeface="Arial"/>
                <a:cs typeface="Arial"/>
                <a:sym typeface="Arial"/>
              </a:rPr>
              <a:t> молодых людей, которые увлекаются наукой </a:t>
            </a:r>
            <a:endParaRPr dirty="0"/>
          </a:p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itchFamily="2" charset="2"/>
              <a:buChar char="Ø"/>
            </a:pPr>
            <a:r>
              <a:rPr lang="ru-RU" dirty="0">
                <a:latin typeface="Arial"/>
                <a:ea typeface="Arial"/>
                <a:cs typeface="Arial"/>
                <a:sym typeface="Arial"/>
              </a:rPr>
              <a:t>Главная черта: душевность, </a:t>
            </a:r>
            <a:r>
              <a:rPr lang="ru-RU" dirty="0" err="1">
                <a:latin typeface="Arial"/>
                <a:ea typeface="Arial"/>
                <a:cs typeface="Arial"/>
                <a:sym typeface="Arial"/>
              </a:rPr>
              <a:t>ламповость</a:t>
            </a:r>
            <a:r>
              <a:rPr lang="ru-RU" dirty="0">
                <a:latin typeface="Arial"/>
                <a:ea typeface="Arial"/>
                <a:cs typeface="Arial"/>
                <a:sym typeface="Arial"/>
              </a:rPr>
              <a:t>, уют (</a:t>
            </a:r>
            <a:r>
              <a:rPr lang="ru-RU" dirty="0" err="1">
                <a:latin typeface="Arial"/>
                <a:ea typeface="Arial"/>
                <a:cs typeface="Arial"/>
                <a:sym typeface="Arial"/>
              </a:rPr>
              <a:t>Сaregiver</a:t>
            </a:r>
            <a:r>
              <a:rPr lang="ru-RU" dirty="0">
                <a:latin typeface="Arial"/>
                <a:ea typeface="Arial"/>
                <a:cs typeface="Arial"/>
                <a:sym typeface="Arial"/>
              </a:rPr>
              <a:t>)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15"/>
          <p:cNvPicPr preferRelativeResize="0"/>
          <p:nvPr/>
        </p:nvPicPr>
        <p:blipFill rotWithShape="1">
          <a:blip r:embed="rId3">
            <a:alphaModFix/>
          </a:blip>
          <a:srcRect t="89767"/>
          <a:stretch/>
        </p:blipFill>
        <p:spPr>
          <a:xfrm>
            <a:off x="140614" y="6156251"/>
            <a:ext cx="11910773" cy="701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5"/>
          <p:cNvPicPr preferRelativeResize="0"/>
          <p:nvPr/>
        </p:nvPicPr>
        <p:blipFill rotWithShape="1">
          <a:blip r:embed="rId3">
            <a:alphaModFix/>
          </a:blip>
          <a:srcRect t="89767"/>
          <a:stretch/>
        </p:blipFill>
        <p:spPr>
          <a:xfrm flipH="1">
            <a:off x="140613" y="23702"/>
            <a:ext cx="11910773" cy="701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50362" y="1253331"/>
            <a:ext cx="6525732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838200" y="3346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ru-RU" dirty="0">
                <a:latin typeface="Arial"/>
                <a:ea typeface="Arial"/>
                <a:cs typeface="Arial"/>
                <a:sym typeface="Arial"/>
              </a:rPr>
              <a:t>Цели 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14"/>
          <p:cNvPicPr preferRelativeResize="0"/>
          <p:nvPr/>
        </p:nvPicPr>
        <p:blipFill rotWithShape="1">
          <a:blip r:embed="rId3">
            <a:alphaModFix/>
          </a:blip>
          <a:srcRect t="89767"/>
          <a:stretch/>
        </p:blipFill>
        <p:spPr>
          <a:xfrm>
            <a:off x="140614" y="6156251"/>
            <a:ext cx="11910773" cy="701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 rotWithShape="1">
          <a:blip r:embed="rId3">
            <a:alphaModFix/>
          </a:blip>
          <a:srcRect t="89767"/>
          <a:stretch/>
        </p:blipFill>
        <p:spPr>
          <a:xfrm flipH="1">
            <a:off x="140613" y="23702"/>
            <a:ext cx="11910773" cy="7017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6ABA016-80CC-A146-8026-A2E02D4BE57E}"/>
              </a:ext>
            </a:extLst>
          </p:cNvPr>
          <p:cNvSpPr/>
          <p:nvPr/>
        </p:nvSpPr>
        <p:spPr>
          <a:xfrm>
            <a:off x="939800" y="1557229"/>
            <a:ext cx="999490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400" dirty="0"/>
              <a:t>Популяризация исследовательской деятельности студентов Высшей школы экономики и их вовлечение в науку.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/>
              <a:t>Популяризация образа исследователя среди студентов Вышки.</a:t>
            </a:r>
          </a:p>
          <a:p>
            <a:endParaRPr lang="ru-RU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/>
              <a:t>Популяризация образа исследователя из Вышки среди абитуриентов, студентов из других ВУЗов и потенциальных работодателей.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/>
              <a:t>Помощь молодым исследователям в прокачке коммуникационных навыков и поиске людей.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324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711200" y="35790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ru-RU" dirty="0">
                <a:latin typeface="Arial"/>
                <a:ea typeface="Arial"/>
                <a:cs typeface="Arial"/>
                <a:sym typeface="Arial"/>
              </a:rPr>
              <a:t>Зачем участвовать в Боях? 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14"/>
          <p:cNvPicPr preferRelativeResize="0"/>
          <p:nvPr/>
        </p:nvPicPr>
        <p:blipFill rotWithShape="1">
          <a:blip r:embed="rId3">
            <a:alphaModFix/>
          </a:blip>
          <a:srcRect t="89767"/>
          <a:stretch/>
        </p:blipFill>
        <p:spPr>
          <a:xfrm>
            <a:off x="140614" y="6156251"/>
            <a:ext cx="11910773" cy="701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 rotWithShape="1">
          <a:blip r:embed="rId3">
            <a:alphaModFix/>
          </a:blip>
          <a:srcRect t="89767"/>
          <a:stretch/>
        </p:blipFill>
        <p:spPr>
          <a:xfrm flipH="1">
            <a:off x="140613" y="23702"/>
            <a:ext cx="11910773" cy="7017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6ABA016-80CC-A146-8026-A2E02D4BE57E}"/>
              </a:ext>
            </a:extLst>
          </p:cNvPr>
          <p:cNvSpPr/>
          <p:nvPr/>
        </p:nvSpPr>
        <p:spPr>
          <a:xfrm>
            <a:off x="838200" y="1315929"/>
            <a:ext cx="11252200" cy="7817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400" dirty="0"/>
              <a:t>Получить опыт выступления перед публикой + научишься отвечать на каверзные вопросы зрителей и жюри.</a:t>
            </a:r>
            <a:br>
              <a:rPr lang="ru-RU" sz="2400" dirty="0"/>
            </a:br>
            <a:endParaRPr lang="ru-RU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err="1"/>
              <a:t>Нетворкинг</a:t>
            </a:r>
            <a:r>
              <a:rPr lang="ru-RU" sz="2400" dirty="0"/>
              <a:t>, </a:t>
            </a:r>
            <a:r>
              <a:rPr lang="ru-RU" sz="2400" dirty="0" err="1"/>
              <a:t>нетворкинг</a:t>
            </a:r>
            <a:r>
              <a:rPr lang="ru-RU" sz="2400" dirty="0"/>
              <a:t> и еще раз НЕТВОРКИНГ.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/>
              <a:t>Лишний раз собраться с друзьями НЕ В БАРЕ.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/>
              <a:t>Научиться говорить просто о сложном.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/>
              <a:t>Помочь нам поменять образ гика-исследователя на образ гика-исследователя, которого хочется слушать.</a:t>
            </a:r>
            <a:br>
              <a:rPr lang="ru-RU" sz="2400" dirty="0"/>
            </a:br>
            <a:endParaRPr lang="ru-RU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/>
              <a:t>Получить </a:t>
            </a:r>
            <a:r>
              <a:rPr lang="ru-RU" sz="2400" dirty="0" err="1"/>
              <a:t>тревел</a:t>
            </a:r>
            <a:r>
              <a:rPr lang="ru-RU" sz="2400" dirty="0"/>
              <a:t>-грант!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sz="2400" dirty="0"/>
          </a:p>
          <a:p>
            <a:pPr marL="342900" indent="-342900">
              <a:buFont typeface="Wingdings" pitchFamily="2" charset="2"/>
              <a:buChar char="Ø"/>
            </a:pPr>
            <a:endParaRPr lang="ru-RU" sz="2400" dirty="0"/>
          </a:p>
          <a:p>
            <a:pPr marL="342900" indent="-342900">
              <a:buFont typeface="Wingdings" pitchFamily="2" charset="2"/>
              <a:buChar char="Ø"/>
            </a:pPr>
            <a:endParaRPr lang="ru-RU" sz="2400" dirty="0"/>
          </a:p>
          <a:p>
            <a:pPr marL="342900" indent="-342900">
              <a:buFont typeface="Wingdings" pitchFamily="2" charset="2"/>
              <a:buChar char="Ø"/>
            </a:pPr>
            <a:endParaRPr lang="ru-RU" sz="2400" dirty="0"/>
          </a:p>
          <a:p>
            <a:pPr marL="342900" indent="-342900">
              <a:buFont typeface="Wingdings" pitchFamily="2" charset="2"/>
              <a:buChar char="Ø"/>
            </a:pPr>
            <a:endParaRPr lang="ru-RU" sz="2400" dirty="0"/>
          </a:p>
          <a:p>
            <a:pPr marL="342900" indent="-342900">
              <a:buFont typeface="Wingdings" pitchFamily="2" charset="2"/>
              <a:buChar char="Ø"/>
            </a:pP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2451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838200" y="3346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ru-RU" sz="4000" dirty="0">
                <a:latin typeface="Arial"/>
                <a:ea typeface="Arial"/>
                <a:cs typeface="Arial"/>
                <a:sym typeface="Arial"/>
              </a:rPr>
              <a:t>А если </a:t>
            </a:r>
            <a:r>
              <a:rPr lang="ru-RU" sz="4000" dirty="0" err="1">
                <a:latin typeface="Arial"/>
                <a:ea typeface="Arial"/>
                <a:cs typeface="Arial"/>
                <a:sym typeface="Arial"/>
              </a:rPr>
              <a:t>научпопа</a:t>
            </a:r>
            <a:r>
              <a:rPr lang="ru-RU" sz="4000" dirty="0">
                <a:latin typeface="Arial"/>
                <a:ea typeface="Arial"/>
                <a:cs typeface="Arial"/>
                <a:sym typeface="Arial"/>
              </a:rPr>
              <a:t> бы не было? </a:t>
            </a:r>
            <a:endParaRPr sz="40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14"/>
          <p:cNvPicPr preferRelativeResize="0"/>
          <p:nvPr/>
        </p:nvPicPr>
        <p:blipFill rotWithShape="1">
          <a:blip r:embed="rId3">
            <a:alphaModFix/>
          </a:blip>
          <a:srcRect t="89767"/>
          <a:stretch/>
        </p:blipFill>
        <p:spPr>
          <a:xfrm>
            <a:off x="140614" y="6156251"/>
            <a:ext cx="11910773" cy="701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 rotWithShape="1">
          <a:blip r:embed="rId3">
            <a:alphaModFix/>
          </a:blip>
          <a:srcRect t="89767"/>
          <a:stretch/>
        </p:blipFill>
        <p:spPr>
          <a:xfrm flipH="1">
            <a:off x="140613" y="23702"/>
            <a:ext cx="11910773" cy="7017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6ABA016-80CC-A146-8026-A2E02D4BE57E}"/>
              </a:ext>
            </a:extLst>
          </p:cNvPr>
          <p:cNvSpPr/>
          <p:nvPr/>
        </p:nvSpPr>
        <p:spPr>
          <a:xfrm>
            <a:off x="952500" y="1392129"/>
            <a:ext cx="9994900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endParaRPr lang="ru-RU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/>
              <a:t>Каким образом общество узнавало бы о достижениях ученых?</a:t>
            </a:r>
            <a:br>
              <a:rPr lang="ru-RU" sz="2400" dirty="0"/>
            </a:br>
            <a:endParaRPr lang="ru-RU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/>
              <a:t>Каким образом дети хотели бы стать такими же как «вот этот дядя, который придумал, как жить на луне?»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/>
              <a:t>Каким образом высокопоставленные министры решали бы, что нужно выделять деньги на науку, а не только на танки?</a:t>
            </a:r>
          </a:p>
          <a:p>
            <a:endParaRPr lang="ru-RU" sz="3200" i="1" dirty="0"/>
          </a:p>
          <a:p>
            <a:endParaRPr lang="ru-RU" sz="3200" i="1" dirty="0"/>
          </a:p>
          <a:p>
            <a:pPr algn="r"/>
            <a:r>
              <a:rPr lang="ru-RU" sz="1800" i="1" dirty="0"/>
              <a:t>«Не науку превращать в забаву, а, напротив, забаву ставить на службу обучению»</a:t>
            </a:r>
            <a:br>
              <a:rPr lang="ru-RU" sz="1800" i="1" dirty="0"/>
            </a:br>
            <a:r>
              <a:rPr lang="ru-RU" sz="1800" i="1" dirty="0"/>
              <a:t>Яков Перельман</a:t>
            </a:r>
            <a:endParaRPr lang="ru-RU" sz="3200" i="1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4540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838200" y="3346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ru-RU" dirty="0">
                <a:latin typeface="Arial"/>
                <a:ea typeface="Arial"/>
                <a:cs typeface="Arial"/>
                <a:sym typeface="Arial"/>
              </a:rPr>
              <a:t>Из </a:t>
            </a:r>
            <a:r>
              <a:rPr lang="ru-RU" dirty="0" err="1">
                <a:latin typeface="Arial"/>
                <a:ea typeface="Arial"/>
                <a:cs typeface="Arial"/>
                <a:sym typeface="Arial"/>
              </a:rPr>
              <a:t>научпопа</a:t>
            </a:r>
            <a:r>
              <a:rPr lang="ru-RU" dirty="0"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ru-RU" dirty="0" err="1">
                <a:latin typeface="Arial"/>
                <a:ea typeface="Arial"/>
                <a:cs typeface="Arial"/>
                <a:sym typeface="Arial"/>
              </a:rPr>
              <a:t>научрок</a:t>
            </a:r>
            <a:r>
              <a:rPr lang="ru-RU" dirty="0">
                <a:latin typeface="Arial"/>
                <a:ea typeface="Arial"/>
                <a:cs typeface="Arial"/>
                <a:sym typeface="Arial"/>
              </a:rPr>
              <a:t> 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14"/>
          <p:cNvPicPr preferRelativeResize="0"/>
          <p:nvPr/>
        </p:nvPicPr>
        <p:blipFill rotWithShape="1">
          <a:blip r:embed="rId3">
            <a:alphaModFix/>
          </a:blip>
          <a:srcRect t="89767"/>
          <a:stretch/>
        </p:blipFill>
        <p:spPr>
          <a:xfrm>
            <a:off x="140614" y="6156251"/>
            <a:ext cx="11910773" cy="701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 rotWithShape="1">
          <a:blip r:embed="rId3">
            <a:alphaModFix/>
          </a:blip>
          <a:srcRect t="89767"/>
          <a:stretch/>
        </p:blipFill>
        <p:spPr>
          <a:xfrm flipH="1">
            <a:off x="140613" y="23702"/>
            <a:ext cx="11910773" cy="7017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6ABA016-80CC-A146-8026-A2E02D4BE57E}"/>
              </a:ext>
            </a:extLst>
          </p:cNvPr>
          <p:cNvSpPr/>
          <p:nvPr/>
        </p:nvSpPr>
        <p:spPr>
          <a:xfrm>
            <a:off x="939800" y="1557229"/>
            <a:ext cx="999490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400" dirty="0"/>
              <a:t>Помните, что пути назад нет: в современном мире вы просто не можете себе позволить не заниматься коммуникациями.</a:t>
            </a:r>
          </a:p>
          <a:p>
            <a:r>
              <a:rPr lang="ru-RU" sz="2400" dirty="0"/>
              <a:t> </a:t>
            </a:r>
            <a:endParaRPr lang="en-US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/>
              <a:t>Задача хорошего научного коммуникатора — вызвать у слушателя, читателя или зрителя любопытство</a:t>
            </a:r>
            <a:r>
              <a:rPr lang="en-US" sz="2400" dirty="0"/>
              <a:t>.</a:t>
            </a:r>
            <a:endParaRPr lang="ru-RU" sz="2400" dirty="0"/>
          </a:p>
          <a:p>
            <a:pPr marL="342900" indent="-342900">
              <a:buFont typeface="Wingdings" pitchFamily="2" charset="2"/>
              <a:buChar char="Ø"/>
            </a:pPr>
            <a:endParaRPr lang="ru-RU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/>
              <a:t>Будьте готовы к тому, что люди буквально не понимают, чем занимаются ученые, иногда не имеют ни малейшего представления. </a:t>
            </a:r>
          </a:p>
          <a:p>
            <a:br>
              <a:rPr lang="ru-RU" sz="2400" dirty="0"/>
            </a:br>
            <a:endParaRPr lang="ru-RU" sz="2400" dirty="0"/>
          </a:p>
          <a:p>
            <a:pPr marL="342900" indent="-342900">
              <a:buFont typeface="Wingdings" pitchFamily="2" charset="2"/>
              <a:buChar char="Ø"/>
            </a:pPr>
            <a:endParaRPr lang="ru-RU" sz="2400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4585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838200" y="3346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ru-RU" dirty="0">
                <a:latin typeface="Arial"/>
                <a:ea typeface="Arial"/>
                <a:cs typeface="Arial"/>
                <a:sym typeface="Arial"/>
              </a:rPr>
              <a:t>Из </a:t>
            </a:r>
            <a:r>
              <a:rPr lang="ru-RU" dirty="0" err="1">
                <a:latin typeface="Arial"/>
                <a:ea typeface="Arial"/>
                <a:cs typeface="Arial"/>
                <a:sym typeface="Arial"/>
              </a:rPr>
              <a:t>научпопа</a:t>
            </a:r>
            <a:r>
              <a:rPr lang="ru-RU" dirty="0"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ru-RU" dirty="0" err="1">
                <a:latin typeface="Arial"/>
                <a:ea typeface="Arial"/>
                <a:cs typeface="Arial"/>
                <a:sym typeface="Arial"/>
              </a:rPr>
              <a:t>научрок</a:t>
            </a:r>
            <a:r>
              <a:rPr lang="ru-RU" dirty="0">
                <a:latin typeface="Arial"/>
                <a:ea typeface="Arial"/>
                <a:cs typeface="Arial"/>
                <a:sym typeface="Arial"/>
              </a:rPr>
              <a:t> 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14"/>
          <p:cNvPicPr preferRelativeResize="0"/>
          <p:nvPr/>
        </p:nvPicPr>
        <p:blipFill rotWithShape="1">
          <a:blip r:embed="rId3">
            <a:alphaModFix/>
          </a:blip>
          <a:srcRect t="89767"/>
          <a:stretch/>
        </p:blipFill>
        <p:spPr>
          <a:xfrm>
            <a:off x="140614" y="6156251"/>
            <a:ext cx="11910773" cy="701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 rotWithShape="1">
          <a:blip r:embed="rId3">
            <a:alphaModFix/>
          </a:blip>
          <a:srcRect t="89767"/>
          <a:stretch/>
        </p:blipFill>
        <p:spPr>
          <a:xfrm flipH="1">
            <a:off x="140613" y="23702"/>
            <a:ext cx="11910773" cy="7017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6ABA016-80CC-A146-8026-A2E02D4BE57E}"/>
              </a:ext>
            </a:extLst>
          </p:cNvPr>
          <p:cNvSpPr/>
          <p:nvPr/>
        </p:nvSpPr>
        <p:spPr>
          <a:xfrm>
            <a:off x="939800" y="1557229"/>
            <a:ext cx="99949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000" b="1" dirty="0"/>
              <a:t>Нужно хорошо разбираться в том, о чем ты рассказываешь.</a:t>
            </a:r>
          </a:p>
          <a:p>
            <a:r>
              <a:rPr lang="ru-RU" sz="2000" i="1" dirty="0"/>
              <a:t>Позови к себе друга/подругу с другого факультета и расскажи о своем исследовании. Лови моменты, где в его глазах появляется «синий экран смерти» и пытайся объяснить это понятней</a:t>
            </a:r>
          </a:p>
          <a:p>
            <a:endParaRPr lang="ru-RU" sz="2000" i="1" dirty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dirty="0"/>
              <a:t>Использовать метафоры и аналогии в описании.</a:t>
            </a:r>
          </a:p>
          <a:p>
            <a:r>
              <a:rPr lang="ru-RU" sz="2000" i="1" dirty="0"/>
              <a:t>Если даже после объяснения человеку непонятно, что ты хочешь донести, пытайся показать это на реальном примере или с помощью «реквизита».</a:t>
            </a:r>
            <a:br>
              <a:rPr lang="ru-RU" sz="2000" i="1" dirty="0"/>
            </a:br>
            <a:endParaRPr lang="ru-RU" sz="2000" dirty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dirty="0"/>
              <a:t>Начинать общих идей и потом углубляться в детали и методы исследования.</a:t>
            </a:r>
          </a:p>
          <a:p>
            <a:r>
              <a:rPr lang="ru-RU" sz="2000" i="1" dirty="0"/>
              <a:t>Не начинай свой рассказ с того, что ты нашел какие-то точки бифуркации где-то возле Луны с помощью формул великого ученого </a:t>
            </a:r>
            <a:r>
              <a:rPr lang="ru-RU" sz="2000" i="1" dirty="0" err="1"/>
              <a:t>Непонятнова</a:t>
            </a:r>
            <a:r>
              <a:rPr lang="ru-RU" sz="2000" i="1" dirty="0"/>
              <a:t>. Начни издалека – «Луна – это спутник Земли» </a:t>
            </a:r>
            <a:r>
              <a:rPr lang="ru-RU" sz="2000" i="1" dirty="0">
                <a:sym typeface="Wingdings" pitchFamily="2" charset="2"/>
              </a:rPr>
              <a:t>:)</a:t>
            </a:r>
            <a:endParaRPr lang="ru-RU" sz="2000" i="1" dirty="0"/>
          </a:p>
          <a:p>
            <a:br>
              <a:rPr lang="ru-RU" sz="2400" b="1" dirty="0"/>
            </a:br>
            <a:endParaRPr lang="ru-RU" sz="2400" b="1" dirty="0"/>
          </a:p>
          <a:p>
            <a:pPr marL="342900" indent="-342900">
              <a:buFont typeface="Wingdings" pitchFamily="2" charset="2"/>
              <a:buChar char="Ø"/>
            </a:pPr>
            <a:endParaRPr lang="ru-RU" sz="2400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3139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473</Words>
  <Application>Microsoft Macintosh PowerPoint</Application>
  <PresentationFormat>Широкоэкранный</PresentationFormat>
  <Paragraphs>111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Тема Office</vt:lpstr>
      <vt:lpstr>Презентация PowerPoint</vt:lpstr>
      <vt:lpstr>Научные бои: Вышка</vt:lpstr>
      <vt:lpstr>Формат </vt:lpstr>
      <vt:lpstr>Научные Бои: Вышка  </vt:lpstr>
      <vt:lpstr>Цели </vt:lpstr>
      <vt:lpstr>Зачем участвовать в Боях? </vt:lpstr>
      <vt:lpstr>А если научпопа бы не было? </vt:lpstr>
      <vt:lpstr>Из научпопа в научрок </vt:lpstr>
      <vt:lpstr>Из научпопа в научрок </vt:lpstr>
      <vt:lpstr>Как создать свой научпоп проект?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Научные бои: Вышка</dc:title>
  <cp:lastModifiedBy>Фомичева София Сергеевна</cp:lastModifiedBy>
  <cp:revision>9</cp:revision>
  <dcterms:modified xsi:type="dcterms:W3CDTF">2019-03-03T07:42:01Z</dcterms:modified>
</cp:coreProperties>
</file>